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67" r:id="rId2"/>
    <p:sldMasterId id="2147483704" r:id="rId3"/>
    <p:sldMasterId id="2147483716" r:id="rId4"/>
  </p:sldMasterIdLst>
  <p:notesMasterIdLst>
    <p:notesMasterId r:id="rId22"/>
  </p:notesMasterIdLst>
  <p:handoutMasterIdLst>
    <p:handoutMasterId r:id="rId23"/>
  </p:handoutMasterIdLst>
  <p:sldIdLst>
    <p:sldId id="1237" r:id="rId5"/>
    <p:sldId id="1238" r:id="rId6"/>
    <p:sldId id="1316" r:id="rId7"/>
    <p:sldId id="1317" r:id="rId8"/>
    <p:sldId id="1332" r:id="rId9"/>
    <p:sldId id="1331" r:id="rId10"/>
    <p:sldId id="1330" r:id="rId11"/>
    <p:sldId id="1318" r:id="rId12"/>
    <p:sldId id="1319" r:id="rId13"/>
    <p:sldId id="1320" r:id="rId14"/>
    <p:sldId id="1322" r:id="rId15"/>
    <p:sldId id="1315" r:id="rId16"/>
    <p:sldId id="1327" r:id="rId17"/>
    <p:sldId id="1325" r:id="rId18"/>
    <p:sldId id="1308" r:id="rId19"/>
    <p:sldId id="1302" r:id="rId20"/>
    <p:sldId id="1298" r:id="rId21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607">
          <p15:clr>
            <a:srgbClr val="A4A3A4"/>
          </p15:clr>
        </p15:guide>
        <p15:guide id="2" pos="218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C44"/>
    <a:srgbClr val="0F8AB1"/>
    <a:srgbClr val="FF6565"/>
    <a:srgbClr val="E8F4F8"/>
    <a:srgbClr val="666666"/>
    <a:srgbClr val="49372B"/>
    <a:srgbClr val="FFFFFF"/>
    <a:srgbClr val="EBEBEB"/>
    <a:srgbClr val="6C2E9B"/>
    <a:srgbClr val="E51B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9" autoAdjust="0"/>
    <p:restoredTop sz="80207" autoAdjust="0"/>
  </p:normalViewPr>
  <p:slideViewPr>
    <p:cSldViewPr showGuides="1">
      <p:cViewPr varScale="1">
        <p:scale>
          <a:sx n="82" d="100"/>
          <a:sy n="82" d="100"/>
        </p:scale>
        <p:origin x="8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607"/>
        <p:guide pos="2183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t>2021/6/28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066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t>2021/6/28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854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ea18fd1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aea18fd1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225" tIns="44625" rIns="89225" bIns="44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aea18fd15c_0_0:notes"/>
          <p:cNvSpPr txBox="1">
            <a:spLocks noGrp="1"/>
          </p:cNvSpPr>
          <p:nvPr>
            <p:ph type="sldNum" idx="12"/>
          </p:nvPr>
        </p:nvSpPr>
        <p:spPr>
          <a:xfrm>
            <a:off x="3884615" y="868522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225" tIns="44625" rIns="89225" bIns="44625" anchor="b" anchorCtr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kumimoji="0" lang="en-US" altLang="zh-TW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 kumimoji="0"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58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</a:pPr>
              <a:t>10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在零售方面，如果應用在線上購物，則可以震動大小及加在手部的正向力，去模擬粗糙、細滑等不同的材質觸感。觸感可能不會百分之百的重現，但可以讓整個購物體驗更有趣。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6707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最後是應用在長照部份，圖中是以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AR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眼鏡搭配外骨骼裝置使用，陪伴長者進行例行性的運動。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AR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會出現虛擬教練，外骨骼則提供支撐並記錄活動數據，運動結束後數據會回傳至手機進行數據分析，並由虛擬的健身教練建議如何調整姿勢。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以上，是預先設想觸覺回饋可以在場域中的應用。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8329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接下來我們近期會有一個產學合作計畫</a:t>
            </a:r>
            <a:endParaRPr dirty="0"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56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</a:pPr>
              <a:t>13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預計合作的實驗室是台大資工系的陳炳宇教授，專門研究人機互動領域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做過很多觸覺相關的研究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8120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優點為無須觸碰到面板，即可完成有觸覺感受的互動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另一方面，去除了傳統穿戴裝置對沉浸感的干擾，獲得更貼近真實的數位體驗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3361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應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用於 零售場域的公共看板或導覽指南更有發展性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50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使用情境規劃為 公播系統看板，</a:t>
            </a:r>
            <a:r>
              <a:rPr lang="zh-TW" altLang="en-US" sz="12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希望將超音波觸覺應用在公播看板介面的互動。</a:t>
            </a:r>
            <a:endParaRPr lang="en-US" altLang="zh-TW" sz="12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-</a:t>
            </a:r>
            <a:r>
              <a:rPr lang="zh-TW" altLang="en-US" sz="1200" b="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具體的情境是像在車站導覽面板，人流較多的公共場所，使用者可以浮空的用手勢</a:t>
            </a:r>
            <a:r>
              <a:rPr lang="zh-TW" altLang="en-US" sz="12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切換頁面或點選按鈕</a:t>
            </a:r>
            <a:r>
              <a:rPr lang="zh-TW" altLang="en-US" sz="12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，避免直接接觸面板，且有觸覺感受</a:t>
            </a:r>
            <a:endParaRPr lang="en-US" altLang="zh-TW" sz="12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-</a:t>
            </a:r>
            <a:r>
              <a:rPr lang="zh-TW" altLang="en-US" sz="12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或是看板呈現新商品的影像時，同時可以讓使用者</a:t>
            </a:r>
            <a:r>
              <a:rPr lang="zh-TW" altLang="en-US" sz="12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觸摸到商品的形體</a:t>
            </a:r>
            <a:r>
              <a:rPr lang="zh-TW" altLang="en-US" sz="12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，提供更豐富的商品資訊</a:t>
            </a:r>
            <a:endParaRPr lang="en-US" altLang="zh-TW" sz="12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-</a:t>
            </a:r>
            <a:r>
              <a:rPr lang="zh-TW" altLang="en-US" sz="12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也希望進一步的做出較大面積的觸覺回饋，像是公播看板有時會播放天氣預報，可以讓觀者感到類似雨點打到身上的感覺，提供更新穎的數位體驗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275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ea18fd15c_0_6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今天會介紹目前數位體驗實驗室研究方向，主要會是與觸覺回饋相關的題目，跟他在場域的應用。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另一部分是近期預計合作的產學計畫內容，是與超音波觸覺相關的</a:t>
            </a:r>
          </a:p>
        </p:txBody>
      </p:sp>
      <p:sp>
        <p:nvSpPr>
          <p:cNvPr id="95" name="Google Shape;95;gaea18fd1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01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117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</a:pPr>
              <a:t>4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數位體驗越來越多元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，從手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機到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ARVR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等虛擬實境，都是以人與真實世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界的互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動為基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礎，去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設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計使用者界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面，使之易於學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習，初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學者快速上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手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目前大多介面都以視覺、聽覺回饋為主，偶有震動作為觸覺回饋。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因此觸覺仍有較多發展潛力，</a:t>
            </a:r>
            <a:r>
              <a:rPr lang="zh-TW" altLang="en-US" sz="1200" dirty="0" smtClean="0">
                <a:solidFill>
                  <a:srgbClr val="595959"/>
                </a:solidFill>
                <a:latin typeface="微軟正黑體" panose="020B0604030504040204" pitchFamily="34" charset="-120"/>
                <a:cs typeface="Lato"/>
                <a:sym typeface="Lato"/>
              </a:rPr>
              <a:t>利用觸覺回饋模擬更貼近真實的經驗，幫助使用者理解情境，同時創造更具沉浸感的虛擬體驗。</a:t>
            </a:r>
            <a:endParaRPr lang="en-US" altLang="zh-TW" sz="1200" dirty="0" smtClean="0">
              <a:solidFill>
                <a:srgbClr val="595959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00910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已有創新學術研究探討各式的觸覺感受，許多會應用在虛擬實境，讓整體體驗更真實。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這些研究多以改造穿戴式裝置、或手持控制器為主，來提供觸覺回饋，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228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</a:pPr>
              <a:t>6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另有一種可以提供非接觸的觸覺回饋，是以超音波震動的方式，讓人手無須穿戴或握持其他物品，就可以有觸覺感受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903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</a:pPr>
              <a:t>7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因為近年友達積極發展場域經濟，所以有先設想觸覺回饋在各場域的使用情境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醫療場域上，已有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VR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的虛擬教學，加上觸覺回饋提示動作的正確性，代替傳統 人偶教學。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同樣的也可以應用在插管或是骨骼鑽孔，觸覺回饋可以為這些虛擬教學增添真實感。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7586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</a:pPr>
              <a:t>8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另一方面，可以用應用在遠距的問診及醫囑指導。例如途中的穿戴裝置可以接收使用者日常活動的數據提供醫師參考，醫師也可用震動點出特定關節部位與患者進行溝通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112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alt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</a:pPr>
              <a:t>9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智慧教育方面，則可以應用在博物館觀展的情境。</a:t>
            </a:r>
            <a:endParaRPr lang="en-US" altLang="zh-TW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由於博物館許多展品是不可觸摸，缺乏互動感。如果可以透過</a:t>
            </a:r>
            <a:r>
              <a:rPr lang="en-US" altLang="zh-TW" dirty="0" smtClean="0">
                <a:latin typeface="Times New Roman"/>
                <a:ea typeface="Times New Roman"/>
                <a:cs typeface="Times New Roman"/>
                <a:sym typeface="Times New Roman"/>
              </a:rPr>
              <a:t>VR</a:t>
            </a:r>
            <a:r>
              <a:rPr lang="zh-TW" alt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立體視覺加上不同頻率或強度的震動，去讓參觀者觸摸展品，或是與古生物互動，可以更提升整體觀展體驗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81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6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596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22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54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03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9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84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9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32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42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>
  <p:cSld name="cov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Auhqfs01\agm006$\Corpcom\Library\CIS\AUO\Logo Combination\AUO only\企業標誌 AUO only [轉換]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6298" y="321500"/>
            <a:ext cx="1531168" cy="5400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flipH="1">
            <a:off x="3" y="1761660"/>
            <a:ext cx="758825" cy="585075"/>
          </a:xfrm>
          <a:custGeom>
            <a:avLst/>
            <a:gdLst/>
            <a:ahLst/>
            <a:cxnLst/>
            <a:rect l="l" t="t" r="r" b="b"/>
            <a:pathLst>
              <a:path w="5000" h="10000" extrusionOk="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36585" y="3651870"/>
            <a:ext cx="79209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  <a:defRPr sz="160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52890" y="1671650"/>
            <a:ext cx="82296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0083A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83A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91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ntent_w">
  <p:cSld name="3_content_w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1" y="0"/>
            <a:ext cx="9143550" cy="51435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14"/>
          <p:cNvSpPr/>
          <p:nvPr/>
        </p:nvSpPr>
        <p:spPr>
          <a:xfrm rot="10800000" flipH="1">
            <a:off x="0" y="-35494"/>
            <a:ext cx="4945005" cy="5178992"/>
          </a:xfrm>
          <a:custGeom>
            <a:avLst/>
            <a:gdLst/>
            <a:ahLst/>
            <a:cxnLst/>
            <a:rect l="l" t="t" r="r" b="b"/>
            <a:pathLst>
              <a:path w="4945005" h="5166077" extrusionOk="0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14"/>
          <p:cNvSpPr/>
          <p:nvPr/>
        </p:nvSpPr>
        <p:spPr>
          <a:xfrm rot="1497902">
            <a:off x="3274706" y="-361222"/>
            <a:ext cx="228709" cy="5882827"/>
          </a:xfrm>
          <a:custGeom>
            <a:avLst/>
            <a:gdLst/>
            <a:ahLst/>
            <a:cxnLst/>
            <a:rect l="l" t="t" r="r" b="b"/>
            <a:pathLst>
              <a:path w="228474" h="5876770" extrusionOk="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436985" y="996575"/>
            <a:ext cx="4455600" cy="3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530551" y="996575"/>
            <a:ext cx="2421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  <a:defRPr sz="3000" b="1">
                <a:solidFill>
                  <a:srgbClr val="0069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645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ontent_w">
  <p:cSld name="4_content_w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10800000" flipH="1">
            <a:off x="-43510" y="-1"/>
            <a:ext cx="2416705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0C0C0C">
              <a:alpha val="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15"/>
          <p:cNvSpPr/>
          <p:nvPr/>
        </p:nvSpPr>
        <p:spPr>
          <a:xfrm rot="1497902">
            <a:off x="832453" y="-306620"/>
            <a:ext cx="261964" cy="5151698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b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261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w">
  <p:cSld name="content_w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557553" y="1536635"/>
            <a:ext cx="83799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  <a:defRPr sz="200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  <a:def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■"/>
              <a:def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27865" y="231490"/>
            <a:ext cx="7374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252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83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89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0480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0199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0873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0585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95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  <a:endParaRPr kumimoji="0" lang="zh-TW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773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">
  <p:cSld name="Mast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29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2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9049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3029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36075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11200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312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1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  <a:endParaRPr kumimoji="0" lang="zh-TW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03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">
  <p:cSld name="Mast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36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ontent_w">
  <p:cSld name="6_content_w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10800000" flipH="1">
            <a:off x="-43510" y="-1"/>
            <a:ext cx="2416705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0C0C0C">
              <a:alpha val="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15"/>
          <p:cNvSpPr/>
          <p:nvPr/>
        </p:nvSpPr>
        <p:spPr>
          <a:xfrm rot="1497902">
            <a:off x="832453" y="-306620"/>
            <a:ext cx="261964" cy="5151698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b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065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anose="02000603000000000000" pitchFamily="34" charset="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06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anose="02000603000000000000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kumimoji="0" lang="en-US" altLang="zh-TW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kumimoji="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4231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1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7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3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836575" y="3651874"/>
            <a:ext cx="3917100" cy="126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zh-TW" altLang="en-US" b="1" dirty="0" smtClean="0"/>
              <a:t>徐碩文 </a:t>
            </a:r>
            <a:r>
              <a:rPr lang="en-US" altLang="zh-TW" b="1" dirty="0" smtClean="0"/>
              <a:t>Shuowen Hsu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en-US" b="1" dirty="0" smtClean="0"/>
              <a:t>2021.0</a:t>
            </a:r>
            <a:r>
              <a:rPr lang="en-US" altLang="zh-TW" b="1" dirty="0" smtClean="0"/>
              <a:t>6.29</a:t>
            </a:r>
            <a:endParaRPr dirty="0"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52890" y="1671650"/>
            <a:ext cx="82296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SzPts val="3959"/>
            </a:pPr>
            <a:r>
              <a:rPr lang="en-US" altLang="zh-TW" sz="3959" dirty="0"/>
              <a:t>AUO</a:t>
            </a:r>
            <a:r>
              <a:rPr lang="zh-TW" altLang="en-US" sz="3959" dirty="0"/>
              <a:t>數位體驗實驗室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168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智慧零售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以震動、滑動速度及壓力，在指尖模擬觸摸不同商品材質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8" name="Google Shape;191;p25"/>
          <p:cNvSpPr/>
          <p:nvPr/>
        </p:nvSpPr>
        <p:spPr>
          <a:xfrm>
            <a:off x="1025408" y="3651870"/>
            <a:ext cx="4716722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模擬</a:t>
            </a:r>
            <a:r>
              <a:rPr lang="zh-TW" altLang="en-US" sz="11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1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感</a:t>
            </a:r>
            <a:endParaRPr lang="en-US" altLang="zh-TW" sz="11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以不同震動大小、轉速及正向力，模擬觸摸不同材質商品。</a:t>
            </a:r>
            <a:endParaRPr sz="11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10</a:t>
            </a:fld>
            <a:endParaRPr lang="en-US">
              <a:solidFill>
                <a:srgbClr val="595959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899" y="1995337"/>
            <a:ext cx="2567649" cy="1426875"/>
          </a:xfrm>
          <a:prstGeom prst="rect">
            <a:avLst/>
          </a:prstGeom>
        </p:spPr>
      </p:pic>
      <p:pic>
        <p:nvPicPr>
          <p:cNvPr id="4098" name="Picture 2" descr="Dismantling the Space: Alibaba's New Territory in VR Shopping. – The  Digital Teahou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408" y="1995337"/>
            <a:ext cx="2556482" cy="14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智慧長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照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AR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健身教練</a:t>
              </a:r>
              <a:r>
                <a:rPr lang="en-US" altLang="zh-TW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+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外骨骼裝置陪伴運動，延緩退化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8" name="Google Shape;191;p25"/>
          <p:cNvSpPr/>
          <p:nvPr/>
        </p:nvSpPr>
        <p:spPr>
          <a:xfrm>
            <a:off x="1016000" y="3423048"/>
            <a:ext cx="643632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11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</a:t>
            </a:r>
            <a:r>
              <a:rPr lang="zh-TW" altLang="en-US" sz="11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運動陪伴</a:t>
            </a:r>
            <a:endParaRPr lang="en-US" altLang="zh-TW" sz="11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健身教練以</a:t>
            </a:r>
            <a:r>
              <a:rPr lang="en-US" altLang="zh-TW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形式出現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，陪伴長者進行例行運動，減緩身體退化。外骨骼裝置可提供支撐，協助活動。</a:t>
            </a:r>
            <a:endParaRPr lang="en-US" altLang="zh-TW" sz="11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健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身結束後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，外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骨骼裝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置將運動數據分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析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，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並建議使用者可以如何調整姿勢。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11</a:t>
            </a:fld>
            <a:endParaRPr lang="en-US">
              <a:solidFill>
                <a:srgbClr val="595959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6995" y="1948348"/>
            <a:ext cx="2790311" cy="1343483"/>
          </a:xfrm>
          <a:prstGeom prst="rect">
            <a:avLst/>
          </a:prstGeom>
        </p:spPr>
      </p:pic>
      <p:pic>
        <p:nvPicPr>
          <p:cNvPr id="4098" name="Picture 2" descr="Microsoft Mesh Holoportation embodimen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15996" y="1948348"/>
            <a:ext cx="3469323" cy="134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</a:pPr>
            <a:r>
              <a:rPr lang="zh-TW" altLang="en-US" dirty="0" smtClean="0">
                <a:solidFill>
                  <a:srgbClr val="595959"/>
                </a:solidFill>
              </a:rPr>
              <a:t>台大 </a:t>
            </a:r>
            <a:r>
              <a:rPr lang="en-US" altLang="zh-TW" dirty="0" smtClean="0">
                <a:solidFill>
                  <a:srgbClr val="595959"/>
                </a:solidFill>
              </a:rPr>
              <a:t>Robin </a:t>
            </a:r>
            <a:r>
              <a:rPr lang="en-US" altLang="zh-TW" dirty="0">
                <a:solidFill>
                  <a:srgbClr val="595959"/>
                </a:solidFill>
              </a:rPr>
              <a:t>Lab </a:t>
            </a:r>
            <a:r>
              <a:rPr lang="zh-TW" altLang="en-US" dirty="0" smtClean="0">
                <a:solidFill>
                  <a:srgbClr val="595959"/>
                </a:solidFill>
              </a:rPr>
              <a:t>產學合</a:t>
            </a:r>
            <a:r>
              <a:rPr lang="zh-TW" altLang="en-US" dirty="0">
                <a:solidFill>
                  <a:srgbClr val="595959"/>
                </a:solidFill>
              </a:rPr>
              <a:t>作計畫</a:t>
            </a:r>
          </a:p>
        </p:txBody>
      </p:sp>
    </p:spTree>
    <p:extLst>
      <p:ext uri="{BB962C8B-B14F-4D97-AF65-F5344CB8AC3E}">
        <p14:creationId xmlns:p14="http://schemas.microsoft.com/office/powerpoint/2010/main" val="33517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1;p25"/>
          <p:cNvSpPr/>
          <p:nvPr/>
        </p:nvSpPr>
        <p:spPr>
          <a:xfrm>
            <a:off x="3131840" y="600131"/>
            <a:ext cx="3509360" cy="11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b="1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現職</a:t>
            </a:r>
            <a:endParaRPr lang="en-US" altLang="zh-TW" sz="900" b="1" dirty="0">
              <a:solidFill>
                <a:srgbClr val="666666"/>
              </a:solidFill>
              <a:latin typeface="Gill Sans MT" panose="020B0502020104020203" pitchFamily="34" charset="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國立台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灣大學 資工系</a:t>
            </a:r>
            <a:r>
              <a:rPr lang="en-US" altLang="zh-TW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/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網路與多媒體所  特聘教授</a:t>
            </a:r>
            <a:endParaRPr lang="en-US" altLang="zh-TW" sz="9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國立台灣大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學 資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訊管理學系暨研究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所 教授</a:t>
            </a:r>
            <a:endParaRPr lang="en-US" altLang="zh-TW" sz="9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台灣人機</a:t>
            </a: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互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動學會</a:t>
            </a: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常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務監事</a:t>
            </a:r>
            <a:endParaRPr lang="en-US" altLang="zh-TW" sz="9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國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立台灣大學創意創業學程主任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國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立台灣大學 </a:t>
            </a:r>
            <a:r>
              <a:rPr lang="en-US" altLang="zh-TW" sz="900" dirty="0" err="1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EiMBA</a:t>
            </a:r>
            <a:r>
              <a:rPr lang="en-US" altLang="zh-TW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 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執行長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國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立台灣大學 </a:t>
            </a:r>
            <a:r>
              <a:rPr lang="en-US" altLang="zh-TW" sz="900" dirty="0" err="1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IoX</a:t>
            </a:r>
            <a:r>
              <a:rPr lang="en-US" altLang="zh-TW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 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創新研究中心副主任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國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立台灣大學管理學院副院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長</a:t>
            </a:r>
            <a:endParaRPr lang="zh-TW" altLang="en-US" sz="900" dirty="0">
              <a:solidFill>
                <a:srgbClr val="666666"/>
              </a:solidFill>
              <a:latin typeface="Gill Sans MT" panose="020B0502020104020203" pitchFamily="34" charset="0"/>
              <a:cs typeface="Lato"/>
              <a:sym typeface="Lato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13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9" name="Google Shape;191;p25"/>
          <p:cNvSpPr/>
          <p:nvPr/>
        </p:nvSpPr>
        <p:spPr>
          <a:xfrm>
            <a:off x="3132044" y="3395138"/>
            <a:ext cx="3509156" cy="71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b="1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研</a:t>
            </a:r>
            <a:r>
              <a:rPr lang="zh-TW" altLang="en-US" sz="900" b="1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究領</a:t>
            </a:r>
            <a:r>
              <a:rPr lang="zh-TW" altLang="en-US" sz="900" b="1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域</a:t>
            </a:r>
            <a:endParaRPr lang="en-US" altLang="zh-TW" sz="900" b="1" dirty="0" smtClean="0">
              <a:solidFill>
                <a:srgbClr val="666666"/>
              </a:solidFill>
              <a:latin typeface="Gill Sans MT" panose="020B0502020104020203" pitchFamily="34" charset="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人機互動、觸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覺回饋、電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腦圖學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、影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像處理、多媒體系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統</a:t>
            </a:r>
            <a:endParaRPr lang="en-US" altLang="zh-TW" sz="900" dirty="0" smtClean="0">
              <a:solidFill>
                <a:srgbClr val="666666"/>
              </a:solidFill>
              <a:latin typeface="Gill Sans MT" panose="020B0502020104020203" pitchFamily="34" charset="0"/>
              <a:cs typeface="Lato"/>
              <a:sym typeface="Lato"/>
            </a:endParaRPr>
          </a:p>
        </p:txBody>
      </p:sp>
      <p:pic>
        <p:nvPicPr>
          <p:cNvPr id="2050" name="Picture 2" descr="2020 NTU Game Programm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6655" y="153238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91;p25"/>
          <p:cNvSpPr/>
          <p:nvPr/>
        </p:nvSpPr>
        <p:spPr>
          <a:xfrm>
            <a:off x="3131840" y="1865553"/>
            <a:ext cx="3509360" cy="63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學</a:t>
            </a:r>
            <a:r>
              <a:rPr lang="zh-TW" altLang="en-US" sz="9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歷</a:t>
            </a:r>
            <a:endParaRPr lang="en-US" altLang="zh-TW" sz="9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博士 日本東京大學情報科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學</a:t>
            </a:r>
            <a:endParaRPr lang="zh-TW" altLang="en-US" sz="9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碩士 國立臺灣大學資訊工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程</a:t>
            </a:r>
            <a:endParaRPr lang="zh-TW" altLang="en-US" sz="9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學士 國立臺灣大學資訊工</a:t>
            </a:r>
            <a:r>
              <a:rPr lang="zh-TW" altLang="en-US" sz="9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程</a:t>
            </a:r>
            <a:endParaRPr sz="9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3" name="Google Shape;191;p25"/>
          <p:cNvSpPr/>
          <p:nvPr/>
        </p:nvSpPr>
        <p:spPr>
          <a:xfrm>
            <a:off x="3131840" y="2623224"/>
            <a:ext cx="3509360" cy="64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900" b="1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經</a:t>
            </a:r>
            <a:r>
              <a:rPr lang="zh-TW" altLang="en-US" sz="900" b="1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歷</a:t>
            </a:r>
            <a:endParaRPr lang="en-US" altLang="zh-TW" sz="900" b="1" dirty="0" smtClean="0">
              <a:solidFill>
                <a:srgbClr val="666666"/>
              </a:solidFill>
              <a:latin typeface="Gill Sans MT" panose="020B0502020104020203" pitchFamily="34" charset="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2012/10 </a:t>
            </a:r>
            <a:r>
              <a:rPr lang="en-US" altLang="zh-TW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- 2016/1    Intel-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台大創新研究中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心</a:t>
            </a:r>
            <a:r>
              <a:rPr lang="en-US" altLang="zh-TW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	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副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主任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2007/8 - 2011/7     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國立台灣大學資訊管理學系暨研究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所</a:t>
            </a:r>
            <a:r>
              <a:rPr lang="en-US" altLang="zh-TW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	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副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教授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2003/8 - 2007/7     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國立台灣大學資訊管理學系暨研究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所</a:t>
            </a:r>
            <a:r>
              <a:rPr lang="en-US" altLang="zh-TW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	</a:t>
            </a:r>
            <a:r>
              <a:rPr lang="zh-TW" altLang="en-US" sz="900" dirty="0" smtClean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助</a:t>
            </a:r>
            <a:r>
              <a:rPr lang="zh-TW" altLang="en-US" sz="900" dirty="0">
                <a:solidFill>
                  <a:srgbClr val="666666"/>
                </a:solidFill>
                <a:latin typeface="Gill Sans MT" panose="020B0502020104020203" pitchFamily="34" charset="0"/>
                <a:cs typeface="Lato"/>
                <a:sym typeface="Lato"/>
              </a:rPr>
              <a:t>理教授</a:t>
            </a:r>
          </a:p>
        </p:txBody>
      </p:sp>
      <p:sp>
        <p:nvSpPr>
          <p:cNvPr id="15" name="Google Shape;191;p25"/>
          <p:cNvSpPr/>
          <p:nvPr/>
        </p:nvSpPr>
        <p:spPr>
          <a:xfrm>
            <a:off x="1513950" y="2544499"/>
            <a:ext cx="1035610" cy="42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陳炳宇 教授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Robin</a:t>
            </a:r>
            <a:endParaRPr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" name="AutoShape 10" descr="Profile, basic, head Free Icon of Heads"/>
          <p:cNvSpPr>
            <a:spLocks noChangeAspect="1" noChangeArrowheads="1"/>
          </p:cNvSpPr>
          <p:nvPr/>
        </p:nvSpPr>
        <p:spPr bwMode="auto">
          <a:xfrm>
            <a:off x="219424" y="4992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909"/>
          <a:stretch/>
        </p:blipFill>
        <p:spPr>
          <a:xfrm>
            <a:off x="2261758" y="3966905"/>
            <a:ext cx="1523838" cy="90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/>
          <a:srcRect l="13974" t="12914"/>
          <a:stretch/>
        </p:blipFill>
        <p:spPr>
          <a:xfrm>
            <a:off x="3964892" y="3966905"/>
            <a:ext cx="1048628" cy="90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/>
          <a:srcRect l="24245"/>
          <a:stretch/>
        </p:blipFill>
        <p:spPr>
          <a:xfrm>
            <a:off x="4977045" y="3966905"/>
            <a:ext cx="821650" cy="90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7"/>
          <a:srcRect l="27650" t="51792" r="697"/>
          <a:stretch/>
        </p:blipFill>
        <p:spPr>
          <a:xfrm>
            <a:off x="5977062" y="3966905"/>
            <a:ext cx="168686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非接觸式觸覺</a:t>
              </a:r>
              <a:r>
                <a:rPr lang="en-US" altLang="zh-TW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-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超音波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衛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生、直覺的介面控</a:t>
              </a: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制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14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530354" y="3685012"/>
            <a:ext cx="3906632" cy="86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觸控面板</a:t>
            </a:r>
            <a:endParaRPr lang="en-US" altLang="zh-TW" sz="1050" b="1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減少接觸可減少病毒傳播。觸控面板以「觸碰」產生觸覺回饋，若利用超音波的震動，便可在無接觸的情境下告訴使用者「點擊到了」。</a:t>
            </a:r>
            <a:endParaRPr sz="105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" name="Picture 2" descr="Finger interacting with a touchless technology solution instead of a public touchscree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15" r="13129"/>
          <a:stretch/>
        </p:blipFill>
        <p:spPr bwMode="auto">
          <a:xfrm>
            <a:off x="2321750" y="1941680"/>
            <a:ext cx="17059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ltraleap touchless elevator butt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20" r="5746"/>
          <a:stretch/>
        </p:blipFill>
        <p:spPr bwMode="auto">
          <a:xfrm>
            <a:off x="561806" y="1941680"/>
            <a:ext cx="166719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91;p25"/>
          <p:cNvSpPr/>
          <p:nvPr/>
        </p:nvSpPr>
        <p:spPr>
          <a:xfrm>
            <a:off x="4661366" y="3685013"/>
            <a:ext cx="3832897" cy="97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不</a:t>
            </a:r>
            <a:r>
              <a:rPr lang="zh-TW" altLang="en-US" sz="105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需</a:t>
            </a:r>
            <a:r>
              <a:rPr lang="zh-TW" altLang="en-US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要手握控制器的</a:t>
            </a:r>
            <a:r>
              <a:rPr lang="en-US" altLang="zh-TW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AR/VR</a:t>
            </a:r>
            <a:r>
              <a:rPr lang="zh-TW" altLang="en-US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體驗</a:t>
            </a:r>
            <a:endParaRPr lang="en-US" altLang="zh-TW" sz="105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5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常</a:t>
            </a: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見的</a:t>
            </a:r>
            <a:r>
              <a:rPr lang="en-US" altLang="zh-TW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AR/VR</a:t>
            </a:r>
            <a:r>
              <a:rPr lang="zh-TW" altLang="en-US" sz="105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情</a:t>
            </a: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境中，使用者需手握控制器以操控介面，並從控制器得到觸覺回饋。</a:t>
            </a:r>
            <a:endParaRPr lang="en-US" altLang="zh-TW" sz="105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使用 </a:t>
            </a:r>
            <a:r>
              <a:rPr lang="zh-TW" altLang="en-US" sz="1050" u="sng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手勢</a:t>
            </a:r>
            <a:r>
              <a:rPr lang="zh-TW" altLang="en-US" sz="1050" u="sng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偵</a:t>
            </a:r>
            <a:r>
              <a:rPr lang="zh-TW" altLang="en-US" sz="1050" u="sng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測</a:t>
            </a:r>
            <a:r>
              <a:rPr lang="en-US" altLang="zh-TW" sz="1050" u="sng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+</a:t>
            </a:r>
            <a:r>
              <a:rPr lang="zh-TW" altLang="en-US" sz="1050" u="sng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</a:t>
            </a:r>
            <a:r>
              <a:rPr lang="zh-TW" altLang="en-US" sz="1050" u="sng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50" u="sng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 </a:t>
            </a:r>
            <a:r>
              <a:rPr lang="zh-TW" altLang="en-US" sz="105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，</a:t>
            </a: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用手勢更直覺的進行互動，並且得到更接近真實的感受。</a:t>
            </a:r>
            <a:endParaRPr lang="en-US" altLang="zh-TW" sz="105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" name="Picture 4" descr="Two men with VR headsets on with green particle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16" r="9235"/>
          <a:stretch/>
        </p:blipFill>
        <p:spPr bwMode="auto">
          <a:xfrm>
            <a:off x="4661367" y="1941680"/>
            <a:ext cx="204928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roduktion der Zukunft mit Cobots und Augmented Reality – Digital  Manufacturing Magazi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91" r="4408"/>
          <a:stretch/>
        </p:blipFill>
        <p:spPr bwMode="auto">
          <a:xfrm>
            <a:off x="6785928" y="1941680"/>
            <a:ext cx="192120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51348" y="1640050"/>
            <a:ext cx="3763642" cy="24281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6" name="Picture 4" descr="Know the Difference Between Interactive Kiosk and Digital Signage - Bitsy  Display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r="24161"/>
          <a:stretch/>
        </p:blipFill>
        <p:spPr bwMode="auto">
          <a:xfrm>
            <a:off x="5247075" y="2166705"/>
            <a:ext cx="1845205" cy="1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計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畫主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題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應用於零售場域具發展潛力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15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0" name="Google Shape;191;p25"/>
          <p:cNvSpPr/>
          <p:nvPr/>
        </p:nvSpPr>
        <p:spPr>
          <a:xfrm>
            <a:off x="5247075" y="1873441"/>
            <a:ext cx="2730988" cy="29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零售場域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公共看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板螢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幕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/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導覽指南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1" name="Picture 2" descr="UltraLeap_Product0317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7" r="11672"/>
          <a:stretch/>
        </p:blipFill>
        <p:spPr bwMode="auto">
          <a:xfrm>
            <a:off x="386535" y="1669669"/>
            <a:ext cx="197907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91;p25"/>
          <p:cNvSpPr/>
          <p:nvPr/>
        </p:nvSpPr>
        <p:spPr>
          <a:xfrm>
            <a:off x="2591780" y="3959508"/>
            <a:ext cx="1749408" cy="3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Murata 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超音波傳感器*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256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顆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cxnSp>
        <p:nvCxnSpPr>
          <p:cNvPr id="15" name="肘形接點 14"/>
          <p:cNvCxnSpPr>
            <a:stCxn id="16" idx="1"/>
          </p:cNvCxnSpPr>
          <p:nvPr/>
        </p:nvCxnSpPr>
        <p:spPr>
          <a:xfrm rot="10800000">
            <a:off x="1706162" y="2733017"/>
            <a:ext cx="885619" cy="917994"/>
          </a:xfrm>
          <a:prstGeom prst="bentConnector2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780" y="3346627"/>
            <a:ext cx="1749408" cy="608768"/>
          </a:xfrm>
          <a:prstGeom prst="rect">
            <a:avLst/>
          </a:prstGeom>
        </p:spPr>
      </p:pic>
      <p:sp>
        <p:nvSpPr>
          <p:cNvPr id="21" name="Google Shape;191;p25"/>
          <p:cNvSpPr/>
          <p:nvPr/>
        </p:nvSpPr>
        <p:spPr>
          <a:xfrm>
            <a:off x="386535" y="3507036"/>
            <a:ext cx="2524770" cy="4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err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Stratos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Explore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超音波觸覺模組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3" name="officeArt object" descr="影像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56173" y="2317747"/>
            <a:ext cx="1395945" cy="11826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cxnSp>
        <p:nvCxnSpPr>
          <p:cNvPr id="7" name="直線單箭頭接點 6"/>
          <p:cNvCxnSpPr/>
          <p:nvPr/>
        </p:nvCxnSpPr>
        <p:spPr>
          <a:xfrm flipH="1">
            <a:off x="1568389" y="2102947"/>
            <a:ext cx="1473441" cy="0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Tracking | Leap Motion Controller | Ultralea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32946" r="47684" b="14548"/>
          <a:stretch/>
        </p:blipFill>
        <p:spPr bwMode="auto">
          <a:xfrm>
            <a:off x="2592020" y="1669669"/>
            <a:ext cx="1749214" cy="11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91;p25"/>
          <p:cNvSpPr/>
          <p:nvPr/>
        </p:nvSpPr>
        <p:spPr>
          <a:xfrm>
            <a:off x="2591944" y="2905117"/>
            <a:ext cx="1851918" cy="307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Leap Motion 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手勢偵測模組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817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超音波觸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覺 </a:t>
              </a:r>
              <a:r>
                <a:rPr lang="en-US" altLang="zh-TW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– 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公播系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統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除了手部觸覺回饋，更希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望進一</a:t>
              </a: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步探索較大面積的觸覺感受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16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3" name="Google Shape;191;p25"/>
          <p:cNvSpPr/>
          <p:nvPr/>
        </p:nvSpPr>
        <p:spPr>
          <a:xfrm>
            <a:off x="580175" y="3541237"/>
            <a:ext cx="2655295" cy="58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公播系統 切換頁面</a:t>
            </a:r>
            <a:endParaRPr lang="en-US" altLang="zh-TW" sz="105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使用者藉由浮空手勢與介面互動，無須觸碰螢幕，進行</a:t>
            </a:r>
            <a:r>
              <a:rPr lang="zh-TW" altLang="en-US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頁面切換、點選</a:t>
            </a: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，並有觸覺感受</a:t>
            </a:r>
            <a:endParaRPr lang="en-US" altLang="zh-TW" sz="105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4" name="Google Shape;191;p25"/>
          <p:cNvSpPr/>
          <p:nvPr/>
        </p:nvSpPr>
        <p:spPr>
          <a:xfrm>
            <a:off x="3311860" y="3541237"/>
            <a:ext cx="2560250" cy="58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產品形態呈現</a:t>
            </a:r>
            <a:endParaRPr lang="en-US" altLang="zh-TW" sz="105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感受畫面中商品的型態，得到更多的商品資訊</a:t>
            </a:r>
            <a:endParaRPr lang="en-US" altLang="zh-TW" sz="105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4108" name="Picture 12" descr="臺北車站地下停車場- 據點展示- 歐特儀股份有限公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64" y="1671650"/>
            <a:ext cx="254510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volutionary Interactive Store set to Enhance Shopper Experience. |  Acquire Digital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0" y="1672937"/>
            <a:ext cx="270245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1;p25"/>
          <p:cNvSpPr/>
          <p:nvPr/>
        </p:nvSpPr>
        <p:spPr>
          <a:xfrm>
            <a:off x="6176012" y="3541237"/>
            <a:ext cx="2655295" cy="58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5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公播系統 天氣預報</a:t>
            </a:r>
            <a:endParaRPr lang="en-US" altLang="zh-TW" sz="105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提供較大面積的</a:t>
            </a:r>
            <a:r>
              <a:rPr lang="en-US" altLang="zh-TW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上半身</a:t>
            </a:r>
            <a:r>
              <a:rPr lang="en-US" altLang="zh-TW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觸覺回饋，如感受到下雨、</a:t>
            </a:r>
            <a:r>
              <a:rPr lang="zh-TW" altLang="en-US" sz="105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打</a:t>
            </a:r>
            <a:r>
              <a:rPr lang="zh-TW" altLang="en-US" sz="105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雷震動，提供新穎的體驗</a:t>
            </a:r>
            <a:endParaRPr lang="en-US" altLang="zh-TW" sz="105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7501"/>
          <a:stretch/>
        </p:blipFill>
        <p:spPr>
          <a:xfrm>
            <a:off x="6186711" y="1671650"/>
            <a:ext cx="239973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4436985" y="1716655"/>
            <a:ext cx="44556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觸覺回饋與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學計畫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超音波觸覺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2"/>
          </p:nvPr>
        </p:nvSpPr>
        <p:spPr>
          <a:xfrm>
            <a:off x="530551" y="996575"/>
            <a:ext cx="2421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Agenda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9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3000"/>
              <a:buNone/>
            </a:pPr>
            <a:r>
              <a:rPr lang="zh-TW" altLang="en-US" dirty="0" smtClean="0">
                <a:solidFill>
                  <a:srgbClr val="595959"/>
                </a:solidFill>
              </a:rPr>
              <a:t>觸覺回饋與場域</a:t>
            </a:r>
            <a:endParaRPr lang="en-US" altLang="zh-TW" dirty="0" smtClean="0">
              <a:solidFill>
                <a:srgbClr val="595959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3239" y="4323260"/>
            <a:ext cx="1170475" cy="720000"/>
          </a:xfrm>
          <a:prstGeom prst="rect">
            <a:avLst/>
          </a:prstGeom>
        </p:spPr>
      </p:pic>
      <p:pic>
        <p:nvPicPr>
          <p:cNvPr id="4" name="Picture 6" descr="t-rex virtual realit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18015" y="4323260"/>
            <a:ext cx="117464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smantling the Space: Alibaba's New Territory in VR Shopping. – The  Digital Teahou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346958" y="4323260"/>
            <a:ext cx="128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ivemap.info/images/visibility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5691258" y="4323260"/>
            <a:ext cx="118303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8596" y="4323260"/>
            <a:ext cx="1174879" cy="720000"/>
          </a:xfrm>
          <a:prstGeom prst="rect">
            <a:avLst/>
          </a:prstGeom>
        </p:spPr>
      </p:pic>
      <p:sp>
        <p:nvSpPr>
          <p:cNvPr id="8" name="Google Shape;191;p25"/>
          <p:cNvSpPr/>
          <p:nvPr/>
        </p:nvSpPr>
        <p:spPr>
          <a:xfrm>
            <a:off x="2357891" y="4852534"/>
            <a:ext cx="705823" cy="19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zh-TW" altLang="en-US" sz="800" dirty="0" smtClean="0">
                <a:solidFill>
                  <a:srgbClr val="FFFFFF"/>
                </a:solidFill>
                <a:latin typeface="微軟正黑體" panose="020B0604030504040204" pitchFamily="34" charset="-120"/>
                <a:cs typeface="Lato"/>
                <a:sym typeface="Lato"/>
              </a:rPr>
              <a:t>智慧醫療</a:t>
            </a:r>
            <a:endParaRPr sz="800" dirty="0">
              <a:solidFill>
                <a:srgbClr val="FFFFFF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9" name="Google Shape;191;p25"/>
          <p:cNvSpPr/>
          <p:nvPr/>
        </p:nvSpPr>
        <p:spPr>
          <a:xfrm>
            <a:off x="3586834" y="4852534"/>
            <a:ext cx="705823" cy="19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zh-TW" altLang="en-US" sz="800" dirty="0" smtClean="0">
                <a:solidFill>
                  <a:srgbClr val="FFFFFF"/>
                </a:solidFill>
                <a:latin typeface="微軟正黑體" panose="020B0604030504040204" pitchFamily="34" charset="-120"/>
                <a:cs typeface="Lato"/>
                <a:sym typeface="Lato"/>
              </a:rPr>
              <a:t>智慧教育</a:t>
            </a:r>
            <a:endParaRPr sz="800" dirty="0">
              <a:solidFill>
                <a:srgbClr val="FFFFFF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0" name="Google Shape;191;p25"/>
          <p:cNvSpPr/>
          <p:nvPr/>
        </p:nvSpPr>
        <p:spPr>
          <a:xfrm>
            <a:off x="4931134" y="4852534"/>
            <a:ext cx="705823" cy="19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zh-TW" altLang="en-US" sz="800" dirty="0" smtClean="0">
                <a:solidFill>
                  <a:srgbClr val="FFFFFF"/>
                </a:solidFill>
                <a:latin typeface="微軟正黑體" panose="020B0604030504040204" pitchFamily="34" charset="-120"/>
                <a:cs typeface="Lato"/>
                <a:sym typeface="Lato"/>
              </a:rPr>
              <a:t>智慧零售</a:t>
            </a:r>
            <a:endParaRPr sz="800" dirty="0">
              <a:solidFill>
                <a:srgbClr val="FFFFFF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6168473" y="4852534"/>
            <a:ext cx="705823" cy="19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zh-TW" altLang="en-US" sz="800" dirty="0" smtClean="0">
                <a:solidFill>
                  <a:srgbClr val="FFFFFF"/>
                </a:solidFill>
                <a:latin typeface="微軟正黑體" panose="020B0604030504040204" pitchFamily="34" charset="-120"/>
                <a:cs typeface="Lato"/>
                <a:sym typeface="Lato"/>
              </a:rPr>
              <a:t>智慧車載</a:t>
            </a:r>
            <a:endParaRPr sz="800" dirty="0">
              <a:solidFill>
                <a:srgbClr val="FFFFFF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2" name="Google Shape;191;p25"/>
          <p:cNvSpPr/>
          <p:nvPr/>
        </p:nvSpPr>
        <p:spPr>
          <a:xfrm>
            <a:off x="7388557" y="4852534"/>
            <a:ext cx="705823" cy="19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zh-TW" altLang="en-US" sz="800" dirty="0" smtClean="0">
                <a:solidFill>
                  <a:srgbClr val="FFFFFF"/>
                </a:solidFill>
                <a:latin typeface="微軟正黑體" panose="020B0604030504040204" pitchFamily="34" charset="-120"/>
                <a:cs typeface="Lato"/>
                <a:sym typeface="Lato"/>
              </a:rPr>
              <a:t>智慧長照</a:t>
            </a:r>
            <a:endParaRPr sz="800" dirty="0">
              <a:solidFill>
                <a:srgbClr val="FFFFFF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0060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595959"/>
                  </a:solidFill>
                  <a:latin typeface="Lato Black"/>
                  <a:sym typeface="Lato Black"/>
                </a:rPr>
                <a:t>觸</a:t>
              </a:r>
              <a:r>
                <a:rPr lang="zh-TW" altLang="en-US" sz="3000" b="1" dirty="0">
                  <a:solidFill>
                    <a:srgbClr val="595959"/>
                  </a:solidFill>
                  <a:latin typeface="Lato Black"/>
                  <a:sym typeface="Lato Black"/>
                </a:rPr>
                <a:t>覺回</a:t>
              </a:r>
              <a:r>
                <a:rPr lang="zh-TW" altLang="en-US" sz="3000" b="1" dirty="0" smtClean="0">
                  <a:solidFill>
                    <a:srgbClr val="595959"/>
                  </a:solidFill>
                  <a:latin typeface="Lato Black"/>
                  <a:sym typeface="Lato Black"/>
                </a:rPr>
                <a:t>饋的發展</a:t>
              </a:r>
              <a:endParaRPr lang="en-US" altLang="zh-TW" sz="500" dirty="0">
                <a:solidFill>
                  <a:srgbClr val="000000"/>
                </a:solidFill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運用各式裝置模擬與真實世界互動時的觸覺感受，搭</a:t>
              </a: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配</a:t>
              </a:r>
              <a:r>
                <a:rPr lang="en-US" altLang="zh-TW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VR</a:t>
              </a: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場景提升體驗的真實感及娛樂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性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4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22" name="Google Shape;191;p25"/>
          <p:cNvSpPr/>
          <p:nvPr/>
        </p:nvSpPr>
        <p:spPr>
          <a:xfrm>
            <a:off x="1183756" y="3824129"/>
            <a:ext cx="6358574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595959"/>
                </a:solidFill>
                <a:latin typeface="微軟正黑體" panose="020B0604030504040204" pitchFamily="34" charset="-120"/>
                <a:cs typeface="Lato"/>
                <a:sym typeface="Lato"/>
              </a:rPr>
              <a:t>利用</a:t>
            </a:r>
            <a:r>
              <a:rPr lang="zh-TW" altLang="en-US" sz="1100" dirty="0" smtClean="0">
                <a:solidFill>
                  <a:srgbClr val="595959"/>
                </a:solidFill>
                <a:latin typeface="微軟正黑體" panose="020B0604030504040204" pitchFamily="34" charset="-120"/>
                <a:cs typeface="Lato"/>
                <a:sym typeface="Lato"/>
              </a:rPr>
              <a:t>觸覺回饋模擬更貼近真實的經驗，幫助使用者理解情境，同時創造更具沉浸感的虛</a:t>
            </a:r>
            <a:r>
              <a:rPr lang="zh-TW" altLang="en-US" sz="1100" dirty="0">
                <a:solidFill>
                  <a:srgbClr val="595959"/>
                </a:solidFill>
                <a:latin typeface="微軟正黑體" panose="020B0604030504040204" pitchFamily="34" charset="-120"/>
                <a:cs typeface="Lato"/>
                <a:sym typeface="Lato"/>
              </a:rPr>
              <a:t>擬</a:t>
            </a:r>
            <a:r>
              <a:rPr lang="zh-TW" altLang="en-US" sz="1100" dirty="0" smtClean="0">
                <a:solidFill>
                  <a:srgbClr val="595959"/>
                </a:solidFill>
                <a:latin typeface="微軟正黑體" panose="020B0604030504040204" pitchFamily="34" charset="-120"/>
                <a:cs typeface="Lato"/>
                <a:sym typeface="Lato"/>
              </a:rPr>
              <a:t>體驗。</a:t>
            </a:r>
            <a:endParaRPr lang="en-US" altLang="zh-TW" sz="1100" dirty="0" smtClean="0">
              <a:solidFill>
                <a:srgbClr val="595959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4" name="Picture 4" descr="One-handed typing: access the specialist keyboard | iOS 14 Guide - TapS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6"/>
          <a:stretch/>
        </p:blipFill>
        <p:spPr bwMode="auto">
          <a:xfrm>
            <a:off x="1039863" y="1801591"/>
            <a:ext cx="25971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XR | Ultralea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96"/>
          <a:stretch/>
        </p:blipFill>
        <p:spPr bwMode="auto">
          <a:xfrm>
            <a:off x="4076945" y="1820572"/>
            <a:ext cx="229525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gital worlds that feel human | Ultrale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67" y="1820572"/>
            <a:ext cx="288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8" descr="手臂 图标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1202" y="1700985"/>
            <a:ext cx="570085" cy="61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穿戴式裝置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透過穿戴裝置，細緻地模擬各種觸覺感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受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8" name="Google Shape;191;p25"/>
          <p:cNvSpPr/>
          <p:nvPr/>
        </p:nvSpPr>
        <p:spPr>
          <a:xfrm>
            <a:off x="5298016" y="2791918"/>
            <a:ext cx="2457221" cy="43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手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掌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正向壓力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endParaRPr lang="en-US" altLang="zh-TW" sz="11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模擬手握不同形狀物品</a:t>
            </a:r>
            <a:endParaRPr lang="zh-TW" altLang="en-US" sz="11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5" name="Google Shape;191;p25"/>
          <p:cNvSpPr/>
          <p:nvPr/>
        </p:nvSpPr>
        <p:spPr>
          <a:xfrm>
            <a:off x="1818821" y="2798765"/>
            <a:ext cx="1440347" cy="31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指尖摩擦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+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正向壓力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b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</a:b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模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擬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指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尖滑過物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品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909"/>
          <a:stretch/>
        </p:blipFill>
        <p:spPr>
          <a:xfrm>
            <a:off x="1818821" y="1324438"/>
            <a:ext cx="2438143" cy="144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/>
          <a:srcRect l="13974" t="12914"/>
          <a:stretch/>
        </p:blipFill>
        <p:spPr>
          <a:xfrm>
            <a:off x="5298016" y="1324438"/>
            <a:ext cx="1677803" cy="14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/>
          <a:srcRect l="24245"/>
          <a:stretch/>
        </p:blipFill>
        <p:spPr>
          <a:xfrm>
            <a:off x="6371875" y="1324438"/>
            <a:ext cx="1314640" cy="1440000"/>
          </a:xfrm>
          <a:prstGeom prst="rect">
            <a:avLst/>
          </a:prstGeom>
        </p:spPr>
      </p:pic>
      <p:sp>
        <p:nvSpPr>
          <p:cNvPr id="32" name="橢圓 31"/>
          <p:cNvSpPr/>
          <p:nvPr/>
        </p:nvSpPr>
        <p:spPr>
          <a:xfrm>
            <a:off x="1256153" y="2117685"/>
            <a:ext cx="102515" cy="102515"/>
          </a:xfrm>
          <a:prstGeom prst="ellipse">
            <a:avLst/>
          </a:prstGeom>
          <a:solidFill>
            <a:srgbClr val="E46C0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2402714" y="2575314"/>
            <a:ext cx="789156" cy="178214"/>
          </a:xfrm>
          <a:prstGeom prst="roundRect">
            <a:avLst/>
          </a:prstGeom>
          <a:solidFill>
            <a:srgbClr val="59595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err="1"/>
              <a:t>RollingStone</a:t>
            </a:r>
            <a:endParaRPr lang="en-US" altLang="zh-TW" sz="900" dirty="0"/>
          </a:p>
        </p:txBody>
      </p:sp>
      <p:sp>
        <p:nvSpPr>
          <p:cNvPr id="30" name="圓角矩形 29"/>
          <p:cNvSpPr/>
          <p:nvPr/>
        </p:nvSpPr>
        <p:spPr>
          <a:xfrm>
            <a:off x="6753723" y="2575314"/>
            <a:ext cx="538652" cy="178214"/>
          </a:xfrm>
          <a:prstGeom prst="roundRect">
            <a:avLst/>
          </a:prstGeom>
          <a:solidFill>
            <a:srgbClr val="59595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err="1"/>
              <a:t>PuPoP</a:t>
            </a:r>
            <a:endParaRPr lang="en-US" altLang="zh-TW" sz="900" dirty="0"/>
          </a:p>
        </p:txBody>
      </p:sp>
      <p:sp>
        <p:nvSpPr>
          <p:cNvPr id="35" name="Google Shape;191;p25"/>
          <p:cNvSpPr/>
          <p:nvPr/>
        </p:nvSpPr>
        <p:spPr>
          <a:xfrm>
            <a:off x="1798600" y="4780542"/>
            <a:ext cx="2998425" cy="31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腿部皮膚推移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模擬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踢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出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不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同方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向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的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球</a:t>
            </a:r>
            <a:endParaRPr lang="zh-TW" altLang="en-US" sz="11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7"/>
          <a:srcRect l="27650" t="51792" r="697"/>
          <a:stretch/>
        </p:blipFill>
        <p:spPr>
          <a:xfrm>
            <a:off x="1798601" y="3305182"/>
            <a:ext cx="2698991" cy="1440000"/>
          </a:xfrm>
          <a:prstGeom prst="rect">
            <a:avLst/>
          </a:prstGeom>
        </p:spPr>
      </p:pic>
      <p:pic>
        <p:nvPicPr>
          <p:cNvPr id="37" name="Picture 2" descr="Leg Icon – Free Download, PNG and Vecto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5" y="3921900"/>
            <a:ext cx="576251" cy="5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橢圓 42"/>
          <p:cNvSpPr/>
          <p:nvPr/>
        </p:nvSpPr>
        <p:spPr>
          <a:xfrm>
            <a:off x="1149259" y="4191930"/>
            <a:ext cx="200049" cy="200049"/>
          </a:xfrm>
          <a:prstGeom prst="ellipse">
            <a:avLst/>
          </a:prstGeom>
          <a:solidFill>
            <a:srgbClr val="E46C0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圓角矩形 43"/>
          <p:cNvSpPr/>
          <p:nvPr/>
        </p:nvSpPr>
        <p:spPr>
          <a:xfrm>
            <a:off x="1798601" y="4558218"/>
            <a:ext cx="565400" cy="178214"/>
          </a:xfrm>
          <a:prstGeom prst="roundRect">
            <a:avLst/>
          </a:prstGeom>
          <a:solidFill>
            <a:srgbClr val="59595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/>
              <a:t>Gaiters</a:t>
            </a:r>
            <a:endParaRPr lang="en-US" altLang="zh-TW" sz="900" dirty="0"/>
          </a:p>
        </p:txBody>
      </p:sp>
    </p:spTree>
    <p:extLst>
      <p:ext uri="{BB962C8B-B14F-4D97-AF65-F5344CB8AC3E}">
        <p14:creationId xmlns:p14="http://schemas.microsoft.com/office/powerpoint/2010/main" val="47165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55" y="1959335"/>
            <a:ext cx="2200888" cy="1494430"/>
          </a:xfrm>
          <a:prstGeom prst="rect">
            <a:avLst/>
          </a:prstGeom>
        </p:spPr>
      </p:pic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超音波震動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用手勢</a:t>
              </a: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偵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測模組及超音波震動，進行介面控制，無須接觸實體介面。</a:t>
              </a:r>
              <a:endParaRPr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030" y="1764662"/>
            <a:ext cx="2573738" cy="1777657"/>
          </a:xfrm>
          <a:prstGeom prst="rect">
            <a:avLst/>
          </a:prstGeom>
        </p:spPr>
      </p:pic>
      <p:sp>
        <p:nvSpPr>
          <p:cNvPr id="14" name="Google Shape;191;p25"/>
          <p:cNvSpPr/>
          <p:nvPr/>
        </p:nvSpPr>
        <p:spPr>
          <a:xfrm>
            <a:off x="4842030" y="3624197"/>
            <a:ext cx="355539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用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Leap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Motion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偵測手勢進行控制，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並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用</a:t>
            </a:r>
            <a:r>
              <a:rPr lang="en-US" altLang="zh-TW" sz="1100" dirty="0" err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Stratos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產生超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音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波讓共振焦點位於掌心，提供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非接觸式的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觸覺回饋。</a:t>
            </a:r>
            <a:endParaRPr lang="zh-TW" altLang="en-US" sz="11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6" name="Google Shape;191;p25"/>
          <p:cNvSpPr/>
          <p:nvPr/>
        </p:nvSpPr>
        <p:spPr>
          <a:xfrm>
            <a:off x="5944651" y="3362382"/>
            <a:ext cx="144016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zh-TW" sz="800" b="1" dirty="0" err="1" smtClean="0">
                <a:solidFill>
                  <a:prstClr val="white"/>
                </a:solidFill>
                <a:latin typeface="Lato"/>
                <a:ea typeface="Lato"/>
                <a:cs typeface="Lato"/>
                <a:sym typeface="Lato"/>
              </a:rPr>
              <a:t>Stratos</a:t>
            </a:r>
            <a:r>
              <a:rPr lang="en-US" altLang="zh-TW" sz="800" b="1" dirty="0" smtClean="0">
                <a:solidFill>
                  <a:prstClr val="whit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TW" altLang="en-US" sz="800" b="1" dirty="0" smtClean="0">
                <a:solidFill>
                  <a:prstClr val="white"/>
                </a:solidFill>
                <a:latin typeface="Lato"/>
                <a:ea typeface="Lato"/>
                <a:cs typeface="Lato"/>
                <a:sym typeface="Lato"/>
              </a:rPr>
              <a:t>超音波觸覺回饋</a:t>
            </a:r>
            <a:endParaRPr sz="800" b="1" dirty="0">
              <a:solidFill>
                <a:prstClr val="whit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3124" y="1767555"/>
            <a:ext cx="934301" cy="469085"/>
          </a:xfrm>
          <a:prstGeom prst="rect">
            <a:avLst/>
          </a:prstGeom>
        </p:spPr>
      </p:pic>
      <p:pic>
        <p:nvPicPr>
          <p:cNvPr id="1032" name="Picture 8" descr="「stratos haptic」的圖片搜尋結果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63124" y="2272857"/>
            <a:ext cx="939275" cy="6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7463124" y="2971359"/>
            <a:ext cx="934301" cy="570960"/>
            <a:chOff x="7103931" y="3120511"/>
            <a:chExt cx="1460519" cy="892538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3931" y="3120511"/>
              <a:ext cx="1460519" cy="89253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362718">
              <a:off x="7338363" y="3661068"/>
              <a:ext cx="234390" cy="247972"/>
            </a:xfrm>
            <a:prstGeom prst="rect">
              <a:avLst/>
            </a:prstGeom>
          </p:spPr>
        </p:pic>
      </p:grpSp>
      <p:sp>
        <p:nvSpPr>
          <p:cNvPr id="12" name="投影片編號版面配置區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6</a:t>
            </a:fld>
            <a:endParaRPr lang="en-US">
              <a:solidFill>
                <a:srgbClr val="595959"/>
              </a:solidFill>
            </a:endParaRPr>
          </a:p>
        </p:txBody>
      </p:sp>
      <p:pic>
        <p:nvPicPr>
          <p:cNvPr id="31" name="Picture 2" descr="UltraLeap_Product0317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7" r="11672"/>
          <a:stretch/>
        </p:blipFill>
        <p:spPr bwMode="auto">
          <a:xfrm>
            <a:off x="386535" y="1669669"/>
            <a:ext cx="197907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191;p25"/>
          <p:cNvSpPr/>
          <p:nvPr/>
        </p:nvSpPr>
        <p:spPr>
          <a:xfrm>
            <a:off x="2591780" y="3959508"/>
            <a:ext cx="1749408" cy="3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Murata 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超音波傳感器*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256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顆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cxnSp>
        <p:nvCxnSpPr>
          <p:cNvPr id="33" name="肘形接點 32"/>
          <p:cNvCxnSpPr>
            <a:stCxn id="34" idx="1"/>
          </p:cNvCxnSpPr>
          <p:nvPr/>
        </p:nvCxnSpPr>
        <p:spPr>
          <a:xfrm rot="10800000">
            <a:off x="1706162" y="2733017"/>
            <a:ext cx="885619" cy="917994"/>
          </a:xfrm>
          <a:prstGeom prst="bentConnector2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1780" y="3346627"/>
            <a:ext cx="1749408" cy="608768"/>
          </a:xfrm>
          <a:prstGeom prst="rect">
            <a:avLst/>
          </a:prstGeom>
        </p:spPr>
      </p:pic>
      <p:sp>
        <p:nvSpPr>
          <p:cNvPr id="35" name="Google Shape;191;p25"/>
          <p:cNvSpPr/>
          <p:nvPr/>
        </p:nvSpPr>
        <p:spPr>
          <a:xfrm>
            <a:off x="386535" y="3507036"/>
            <a:ext cx="2524770" cy="4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err="1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Stratos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Explore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超音波觸覺模組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1568389" y="2102947"/>
            <a:ext cx="1473441" cy="0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Tracking | Leap Motion Controller | Ultralea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32946" r="47684" b="14548"/>
          <a:stretch/>
        </p:blipFill>
        <p:spPr bwMode="auto">
          <a:xfrm>
            <a:off x="2592020" y="1669669"/>
            <a:ext cx="1749214" cy="11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91;p25"/>
          <p:cNvSpPr/>
          <p:nvPr/>
        </p:nvSpPr>
        <p:spPr>
          <a:xfrm>
            <a:off x="2591944" y="2905117"/>
            <a:ext cx="1851918" cy="307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Leap Motion 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手勢偵測模組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5459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lissade: Generating Balance Shifting Feedback to Facilitate Auxiliary  Digital Pen In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408" y="1820262"/>
            <a:ext cx="2157253" cy="104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智慧醫療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取</a:t>
              </a: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代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不可逆操作的演練教學，提升教學效率及降低成本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8" name="Google Shape;191;p25"/>
          <p:cNvSpPr/>
          <p:nvPr/>
        </p:nvSpPr>
        <p:spPr>
          <a:xfrm>
            <a:off x="1025407" y="3359519"/>
            <a:ext cx="7011977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醫護學</a:t>
            </a:r>
            <a:r>
              <a:rPr lang="zh-TW" altLang="en-US" sz="11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習</a:t>
            </a:r>
            <a:endParaRPr lang="en-US" altLang="zh-TW" sz="11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在虛擬環境中以震動回饋提示動作的正確性，進行不可逆的操作時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注射、切劃，鑽孔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，代替傳統的人偶教學。</a:t>
            </a:r>
            <a:endParaRPr lang="en-US" altLang="zh-TW" sz="11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接觸點在正確路徑時，小幅震動模擬真實接觸時的摩擦力；偏離路徑時大幅震動代表警示。</a:t>
            </a:r>
            <a:endParaRPr lang="en-US" altLang="zh-TW" sz="11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7</a:t>
            </a:fld>
            <a:endParaRPr lang="en-US">
              <a:solidFill>
                <a:srgbClr val="595959"/>
              </a:solidFill>
            </a:endParaRPr>
          </a:p>
        </p:txBody>
      </p:sp>
      <p:pic>
        <p:nvPicPr>
          <p:cNvPr id="1026" name="Picture 2" descr="Vr in medical education.. 1 | by Chunguang Liu |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408" y="1820262"/>
            <a:ext cx="2157253" cy="133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ole of international standards in virtual education and training  systems | IEC e-tec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8430" y="1820262"/>
            <a:ext cx="2005316" cy="133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rway Lab Medical Training: Adtalem Global Education - Arch Virtual VR  Training and Simulation for Education and Enterpri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981" y="1820262"/>
            <a:ext cx="2375129" cy="133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1;p25"/>
          <p:cNvSpPr/>
          <p:nvPr/>
        </p:nvSpPr>
        <p:spPr>
          <a:xfrm>
            <a:off x="2476838" y="2965546"/>
            <a:ext cx="705823" cy="19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zh-TW" altLang="en-US" sz="800" dirty="0" smtClean="0">
                <a:solidFill>
                  <a:prstClr val="white"/>
                </a:solidFill>
                <a:latin typeface="微軟正黑體" panose="020B0604030504040204" pitchFamily="34" charset="-120"/>
                <a:cs typeface="Lato"/>
                <a:sym typeface="Lato"/>
              </a:rPr>
              <a:t>手術刀切劃</a:t>
            </a:r>
            <a:endParaRPr sz="800" dirty="0">
              <a:solidFill>
                <a:prstClr val="white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4919029" y="2965546"/>
            <a:ext cx="705823" cy="19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zh-TW" altLang="en-US" sz="800" dirty="0" smtClean="0">
                <a:solidFill>
                  <a:prstClr val="white"/>
                </a:solidFill>
                <a:latin typeface="微軟正黑體" panose="020B0604030504040204" pitchFamily="34" charset="-120"/>
                <a:cs typeface="Lato"/>
                <a:sym typeface="Lato"/>
              </a:rPr>
              <a:t>插管練習</a:t>
            </a:r>
            <a:endParaRPr sz="800" dirty="0">
              <a:solidFill>
                <a:prstClr val="white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2" name="Google Shape;191;p25"/>
          <p:cNvSpPr/>
          <p:nvPr/>
        </p:nvSpPr>
        <p:spPr>
          <a:xfrm>
            <a:off x="7007923" y="2965546"/>
            <a:ext cx="705823" cy="19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zh-TW" altLang="en-US" sz="800" dirty="0" smtClean="0">
                <a:solidFill>
                  <a:prstClr val="white"/>
                </a:solidFill>
                <a:latin typeface="微軟正黑體" panose="020B0604030504040204" pitchFamily="34" charset="-120"/>
                <a:cs typeface="Lato"/>
                <a:sym typeface="Lato"/>
              </a:rPr>
              <a:t>骨骼鑽孔</a:t>
            </a:r>
            <a:endParaRPr sz="800" dirty="0">
              <a:solidFill>
                <a:prstClr val="white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2753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智慧醫療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搭配穿戴裝置，接收活動數據並遠距指導復健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8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3" name="Google Shape;191;p25"/>
          <p:cNvSpPr/>
          <p:nvPr/>
        </p:nvSpPr>
        <p:spPr>
          <a:xfrm>
            <a:off x="1018812" y="3408208"/>
            <a:ext cx="5803438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醫</a:t>
            </a:r>
            <a:r>
              <a:rPr lang="zh-TW" altLang="en-US" sz="11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囑</a:t>
            </a:r>
            <a:r>
              <a:rPr lang="zh-TW" altLang="en-US" sz="11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指導</a:t>
            </a:r>
            <a:endParaRPr lang="en-US" altLang="zh-TW" sz="11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穿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戴裝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置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接收日常活動數據；並由觸覺回饋提示運動位置的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正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確度進行醫囑指導。</a:t>
            </a:r>
            <a:endParaRPr lang="zh-TW" altLang="en-US" sz="11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535" y="1806665"/>
            <a:ext cx="3221806" cy="141189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813" y="1806666"/>
            <a:ext cx="2295255" cy="1411893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>
            <a:off x="6056913" y="2290859"/>
            <a:ext cx="675327" cy="0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91;p25"/>
          <p:cNvSpPr/>
          <p:nvPr/>
        </p:nvSpPr>
        <p:spPr>
          <a:xfrm>
            <a:off x="6822250" y="2222967"/>
            <a:ext cx="1800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穿戴裝置感測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病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患施力位置，接收運動數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據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；醫生以震動點出所指部位進行溝通</a:t>
            </a:r>
            <a:endParaRPr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541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智慧教育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重現古</a:t>
              </a:r>
              <a:r>
                <a:rPr lang="zh-TW" altLang="en-US" dirty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代</a:t>
              </a:r>
              <a:r>
                <a:rPr lang="zh-TW" altLang="en-US" dirty="0" smtClean="0">
                  <a:solidFill>
                    <a:srgbClr val="666666"/>
                  </a:solidFill>
                  <a:latin typeface="微軟正黑體" panose="020B0604030504040204" pitchFamily="34" charset="-120"/>
                  <a:cs typeface="Lato Light"/>
                  <a:sym typeface="Lato Light"/>
                </a:rPr>
                <a:t>生物樣貌，與展品進行互動</a:t>
              </a: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9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23" name="Google Shape;191;p25"/>
          <p:cNvSpPr/>
          <p:nvPr/>
        </p:nvSpPr>
        <p:spPr>
          <a:xfrm>
            <a:off x="1018813" y="3360965"/>
            <a:ext cx="6478512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博物館古</a:t>
            </a:r>
            <a:r>
              <a:rPr lang="zh-TW" altLang="en-US" sz="11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生</a:t>
            </a:r>
            <a:r>
              <a:rPr lang="zh-TW" altLang="en-US" sz="11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物展</a:t>
            </a:r>
            <a:r>
              <a:rPr lang="zh-TW" altLang="en-US" sz="11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示</a:t>
            </a:r>
            <a:endParaRPr lang="en-US" altLang="zh-TW" sz="11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僅供觀賞的標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本缺乏真實感，以虛擬實境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視覺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)+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震動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觸覺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讓觀者近一步</a:t>
            </a:r>
            <a:r>
              <a:rPr lang="zh-TW" altLang="en-US" sz="11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觸摸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古生物，進行互動。</a:t>
            </a:r>
            <a:endParaRPr lang="en-US" altLang="zh-TW" sz="11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與動物接觸時產生震動，並以不同頻率、強度的震動表示不同的動作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衝撞、聞嗅</a:t>
            </a:r>
            <a:r>
              <a:rPr lang="en-US" altLang="zh-TW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  <a:r>
              <a:rPr lang="zh-TW" altLang="en-US" sz="11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。</a:t>
            </a:r>
            <a:endParaRPr lang="en-US" altLang="zh-TW" sz="11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052" name="Picture 4" descr="Dinosaur Museum in Dallas | Perot Museum of Nature and Scienc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6524" y="1581640"/>
            <a:ext cx="3420380" cy="159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-rex virtual realit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6"/>
          <a:stretch/>
        </p:blipFill>
        <p:spPr bwMode="auto">
          <a:xfrm>
            <a:off x="1018813" y="1581640"/>
            <a:ext cx="3511352" cy="159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19427</TotalTime>
  <Words>2517</Words>
  <Application>Microsoft Office PowerPoint</Application>
  <PresentationFormat>如螢幕大小 (16:9)</PresentationFormat>
  <Paragraphs>152</Paragraphs>
  <Slides>17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17</vt:i4>
      </vt:variant>
    </vt:vector>
  </HeadingPairs>
  <TitlesOfParts>
    <vt:vector size="33" baseType="lpstr">
      <vt:lpstr>Gill Sans</vt:lpstr>
      <vt:lpstr>Lato</vt:lpstr>
      <vt:lpstr>Lato Black</vt:lpstr>
      <vt:lpstr>Lato Light</vt:lpstr>
      <vt:lpstr>Noto Sans CJK SC Medium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1_Office 佈景主題</vt:lpstr>
      <vt:lpstr>Simple Light</vt:lpstr>
      <vt:lpstr>2_Office 佈景主題</vt:lpstr>
      <vt:lpstr>3_Office 佈景主題</vt:lpstr>
      <vt:lpstr>AUO數位體驗實驗室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Shuowen Hsu 徐碩文</cp:lastModifiedBy>
  <cp:revision>4570</cp:revision>
  <dcterms:created xsi:type="dcterms:W3CDTF">2011-02-08T02:08:00Z</dcterms:created>
  <dcterms:modified xsi:type="dcterms:W3CDTF">2021-06-28T16:06:55Z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1028-10.8.0.5728</vt:lpwstr>
  </property>
</Properties>
</file>